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6" r:id="rId7"/>
    <p:sldId id="284" r:id="rId8"/>
    <p:sldId id="28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ru-RU" b="0" i="0" u="none" dirty="0"/>
            <a:t>Разделить собираемые новости по: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endParaRPr lang="ru-RU" b="0" i="0" u="none" dirty="0"/>
        </a:p>
        <a:p>
          <a:pPr>
            <a:lnSpc>
              <a:spcPct val="100000"/>
            </a:lnSpc>
          </a:pPr>
          <a:r>
            <a:rPr lang="ru-RU" b="0" i="0" u="none" dirty="0"/>
            <a:t>Известная, </a:t>
          </a:r>
        </a:p>
        <a:p>
          <a:pPr>
            <a:lnSpc>
              <a:spcPct val="100000"/>
            </a:lnSpc>
          </a:pPr>
          <a:r>
            <a:rPr lang="ru-RU" b="0" i="0" u="none" dirty="0"/>
            <a:t>больше 10% СМИ </a:t>
          </a:r>
        </a:p>
        <a:p>
          <a:pPr>
            <a:lnSpc>
              <a:spcPct val="100000"/>
            </a:lnSpc>
          </a:pPr>
          <a:endParaRPr lang="en-US" dirty="0"/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F421ECF0-B3A1-4B24-B85B-058067226977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b="0" i="0" u="none" dirty="0"/>
            <a:t>Интересная/ смешная/ </a:t>
          </a:r>
        </a:p>
        <a:p>
          <a:pPr>
            <a:lnSpc>
              <a:spcPct val="100000"/>
            </a:lnSpc>
          </a:pPr>
          <a:r>
            <a:rPr lang="ru-RU" b="0" i="0" u="none" dirty="0"/>
            <a:t>познавательная</a:t>
          </a:r>
        </a:p>
        <a:p>
          <a:pPr>
            <a:lnSpc>
              <a:spcPct val="100000"/>
            </a:lnSpc>
          </a:pPr>
          <a:endParaRPr lang="ru-RU" b="0" i="0" u="none" dirty="0"/>
        </a:p>
      </dgm:t>
    </dgm:pt>
    <dgm:pt modelId="{77A054AB-1E1F-45CE-8B6E-45C94BA55C45}" type="parTrans" cxnId="{9E6C6915-58BC-444E-8E15-2049136F0961}">
      <dgm:prSet/>
      <dgm:spPr/>
      <dgm:t>
        <a:bodyPr/>
        <a:lstStyle/>
        <a:p>
          <a:endParaRPr lang="ru-RU"/>
        </a:p>
      </dgm:t>
    </dgm:pt>
    <dgm:pt modelId="{8231C5A6-E8C4-4633-8D48-468EB77BDDA9}" type="sibTrans" cxnId="{9E6C6915-58BC-444E-8E15-2049136F0961}">
      <dgm:prSet/>
      <dgm:spPr/>
      <dgm:t>
        <a:bodyPr/>
        <a:lstStyle/>
        <a:p>
          <a:endParaRPr lang="ru-RU"/>
        </a:p>
      </dgm:t>
    </dgm:pt>
    <dgm:pt modelId="{01072A8C-DF9F-4BAE-BE92-55743BCE45C9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b="0" i="0" u="none" dirty="0"/>
            <a:t>Без политики</a:t>
          </a:r>
        </a:p>
        <a:p>
          <a:pPr>
            <a:lnSpc>
              <a:spcPct val="100000"/>
            </a:lnSpc>
          </a:pPr>
          <a:endParaRPr lang="ru-RU" b="0" i="0" u="none" dirty="0"/>
        </a:p>
      </dgm:t>
    </dgm:pt>
    <dgm:pt modelId="{F7F5C401-4B58-4D6F-9AA5-1619FF3A450E}" type="parTrans" cxnId="{AA7855B9-FAF5-4CAB-9285-9DC41B2E0C92}">
      <dgm:prSet/>
      <dgm:spPr/>
      <dgm:t>
        <a:bodyPr/>
        <a:lstStyle/>
        <a:p>
          <a:endParaRPr lang="ru-RU"/>
        </a:p>
      </dgm:t>
    </dgm:pt>
    <dgm:pt modelId="{CD72F29D-FD12-458A-92C7-CBA34467DE4C}" type="sibTrans" cxnId="{AA7855B9-FAF5-4CAB-9285-9DC41B2E0C92}">
      <dgm:prSet/>
      <dgm:spPr/>
      <dgm:t>
        <a:bodyPr/>
        <a:lstStyle/>
        <a:p>
          <a:endParaRPr lang="ru-RU"/>
        </a:p>
      </dgm:t>
    </dgm:pt>
    <dgm:pt modelId="{EBFBAB63-3904-47FC-9247-3C485150502C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b="0" i="0" u="none" dirty="0"/>
            <a:t>Наукоёмкая </a:t>
          </a:r>
        </a:p>
      </dgm:t>
    </dgm:pt>
    <dgm:pt modelId="{0C6CB246-0451-48EA-8C96-B671B0D138A5}" type="parTrans" cxnId="{A27AACC6-6866-4D09-95B9-C02FC14853B3}">
      <dgm:prSet/>
      <dgm:spPr/>
      <dgm:t>
        <a:bodyPr/>
        <a:lstStyle/>
        <a:p>
          <a:endParaRPr lang="ru-RU"/>
        </a:p>
      </dgm:t>
    </dgm:pt>
    <dgm:pt modelId="{5D97227A-81BA-4D32-9943-52BC266C4D11}" type="sibTrans" cxnId="{A27AACC6-6866-4D09-95B9-C02FC14853B3}">
      <dgm:prSet/>
      <dgm:spPr/>
      <dgm:t>
        <a:bodyPr/>
        <a:lstStyle/>
        <a:p>
          <a:endParaRPr lang="ru-RU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2" custScaleX="86609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2">
        <dgm:presLayoutVars/>
      </dgm:prSet>
      <dgm:spPr/>
    </dgm:pt>
  </dgm:ptLst>
  <dgm:cxnLst>
    <dgm:cxn modelId="{D70A3705-2CFF-483F-BE07-E51FEEE4207E}" type="presOf" srcId="{01072A8C-DF9F-4BAE-BE92-55743BCE45C9}" destId="{DD091D0A-5A25-4241-91F3-18D32B0BDD4F}" srcOrd="0" destOrd="2" presId="urn:microsoft.com/office/officeart/2018/5/layout/CenteredIconLabelDescriptionList"/>
    <dgm:cxn modelId="{1DD1190A-57A9-4DAA-BF00-F9CCD364D9CD}" type="presOf" srcId="{EBFBAB63-3904-47FC-9247-3C485150502C}" destId="{DD091D0A-5A25-4241-91F3-18D32B0BDD4F}" srcOrd="0" destOrd="3" presId="urn:microsoft.com/office/officeart/2018/5/layout/CenteredIconLabelDescriptionList"/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9E6C6915-58BC-444E-8E15-2049136F0961}" srcId="{E754A2A0-41CE-428B-9DDC-DCD1FD12D16A}" destId="{F421ECF0-B3A1-4B24-B85B-058067226977}" srcOrd="1" destOrd="0" parTransId="{77A054AB-1E1F-45CE-8B6E-45C94BA55C45}" sibTransId="{8231C5A6-E8C4-4633-8D48-468EB77BDDA9}"/>
    <dgm:cxn modelId="{51016B75-5A1F-4594-B20D-B273FEEE1034}" type="presOf" srcId="{F421ECF0-B3A1-4B24-B85B-058067226977}" destId="{DD091D0A-5A25-4241-91F3-18D32B0BDD4F}" srcOrd="0" destOrd="1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AA7855B9-FAF5-4CAB-9285-9DC41B2E0C92}" srcId="{E754A2A0-41CE-428B-9DDC-DCD1FD12D16A}" destId="{01072A8C-DF9F-4BAE-BE92-55743BCE45C9}" srcOrd="2" destOrd="0" parTransId="{F7F5C401-4B58-4D6F-9AA5-1619FF3A450E}" sibTransId="{CD72F29D-FD12-458A-92C7-CBA34467DE4C}"/>
    <dgm:cxn modelId="{A27AACC6-6866-4D09-95B9-C02FC14853B3}" srcId="{E754A2A0-41CE-428B-9DDC-DCD1FD12D16A}" destId="{EBFBAB63-3904-47FC-9247-3C485150502C}" srcOrd="3" destOrd="0" parTransId="{0C6CB246-0451-48EA-8C96-B671B0D138A5}" sibTransId="{5D97227A-81BA-4D32-9943-52BC266C4D11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ru-RU" b="0" i="0" u="none" dirty="0"/>
            <a:t>Отобрали последние новости: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endParaRPr lang="ru-RU" b="0" i="0" u="none" dirty="0"/>
        </a:p>
        <a:p>
          <a:pPr>
            <a:lnSpc>
              <a:spcPct val="100000"/>
            </a:lnSpc>
          </a:pPr>
          <a:endParaRPr lang="ru-RU" dirty="0"/>
        </a:p>
        <a:p>
          <a:pPr>
            <a:lnSpc>
              <a:spcPct val="100000"/>
            </a:lnSpc>
          </a:pPr>
          <a:r>
            <a:rPr lang="ru-RU" dirty="0" err="1"/>
            <a:t>knife.media</a:t>
          </a:r>
          <a:br>
            <a:rPr lang="ru-RU" dirty="0"/>
          </a:br>
          <a:r>
            <a:rPr lang="ru-RU" dirty="0"/>
            <a:t>(500 новостей)</a:t>
          </a:r>
        </a:p>
        <a:p>
          <a:pPr>
            <a:lnSpc>
              <a:spcPct val="100000"/>
            </a:lnSpc>
          </a:pPr>
          <a:endParaRPr lang="ru-RU" dirty="0"/>
        </a:p>
        <a:p>
          <a:pPr>
            <a:lnSpc>
              <a:spcPct val="100000"/>
            </a:lnSpc>
          </a:pPr>
          <a:endParaRPr lang="ru-RU" dirty="0"/>
        </a:p>
        <a:p>
          <a:pPr>
            <a:lnSpc>
              <a:spcPct val="100000"/>
            </a:lnSpc>
          </a:pPr>
          <a:endParaRPr lang="en-US" dirty="0"/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F421ECF0-B3A1-4B24-B85B-058067226977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/>
            <a:t>naked-science.ru</a:t>
          </a:r>
          <a:br>
            <a:rPr lang="ru-RU" dirty="0"/>
          </a:br>
          <a:r>
            <a:rPr lang="ru-RU" dirty="0"/>
            <a:t>(524 новости)</a:t>
          </a:r>
          <a:endParaRPr lang="ru-RU" b="0" i="0" u="none" dirty="0"/>
        </a:p>
      </dgm:t>
    </dgm:pt>
    <dgm:pt modelId="{77A054AB-1E1F-45CE-8B6E-45C94BA55C45}" type="parTrans" cxnId="{9E6C6915-58BC-444E-8E15-2049136F0961}">
      <dgm:prSet/>
      <dgm:spPr/>
      <dgm:t>
        <a:bodyPr/>
        <a:lstStyle/>
        <a:p>
          <a:endParaRPr lang="ru-RU"/>
        </a:p>
      </dgm:t>
    </dgm:pt>
    <dgm:pt modelId="{8231C5A6-E8C4-4633-8D48-468EB77BDDA9}" type="sibTrans" cxnId="{9E6C6915-58BC-444E-8E15-2049136F0961}">
      <dgm:prSet/>
      <dgm:spPr/>
      <dgm:t>
        <a:bodyPr/>
        <a:lstStyle/>
        <a:p>
          <a:endParaRPr lang="ru-RU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2" custScaleX="86609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2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9E6C6915-58BC-444E-8E15-2049136F0961}" srcId="{E754A2A0-41CE-428B-9DDC-DCD1FD12D16A}" destId="{F421ECF0-B3A1-4B24-B85B-058067226977}" srcOrd="1" destOrd="0" parTransId="{77A054AB-1E1F-45CE-8B6E-45C94BA55C45}" sibTransId="{8231C5A6-E8C4-4633-8D48-468EB77BDDA9}"/>
    <dgm:cxn modelId="{51016B75-5A1F-4594-B20D-B273FEEE1034}" type="presOf" srcId="{F421ECF0-B3A1-4B24-B85B-058067226977}" destId="{DD091D0A-5A25-4241-91F3-18D32B0BDD4F}" srcOrd="0" destOrd="1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963626" y="1506508"/>
          <a:ext cx="1034059" cy="10340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174921" y="2646520"/>
          <a:ext cx="2218338" cy="443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RU" sz="1400" b="0" i="0" u="none" kern="1200" dirty="0"/>
            <a:t>Разделить собираемые новости по:</a:t>
          </a:r>
        </a:p>
      </dsp:txBody>
      <dsp:txXfrm>
        <a:off x="174921" y="2646520"/>
        <a:ext cx="2218338" cy="443168"/>
      </dsp:txXfrm>
    </dsp:sp>
    <dsp:sp modelId="{DD091D0A-5A25-4241-91F3-18D32B0BDD4F}">
      <dsp:nvSpPr>
        <dsp:cNvPr id="0" name=""/>
        <dsp:cNvSpPr/>
      </dsp:nvSpPr>
      <dsp:spPr>
        <a:xfrm>
          <a:off x="3428" y="3138969"/>
          <a:ext cx="2954455" cy="830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b="0" i="0" u="none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u="none" kern="1200" dirty="0"/>
            <a:t>Известная,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u="none" kern="1200" dirty="0"/>
            <a:t>больше 10% СМИ 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u="none" kern="1200" dirty="0"/>
            <a:t>Интересная/ смешная/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u="none" kern="1200" dirty="0"/>
            <a:t>познавательная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b="0" i="0" u="none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u="none" kern="1200" dirty="0"/>
            <a:t>Без политики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b="0" i="0" u="none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u="none" kern="1200" dirty="0"/>
            <a:t>Наукоёмкая </a:t>
          </a:r>
        </a:p>
      </dsp:txBody>
      <dsp:txXfrm>
        <a:off x="3428" y="3138969"/>
        <a:ext cx="2954455" cy="8301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963626" y="1506508"/>
          <a:ext cx="1034059" cy="10340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174921" y="2646520"/>
          <a:ext cx="2218338" cy="443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RU" sz="1400" b="0" i="0" u="none" kern="1200" dirty="0"/>
            <a:t>Отобрали последние новости:</a:t>
          </a:r>
        </a:p>
      </dsp:txBody>
      <dsp:txXfrm>
        <a:off x="174921" y="2646520"/>
        <a:ext cx="2218338" cy="443168"/>
      </dsp:txXfrm>
    </dsp:sp>
    <dsp:sp modelId="{DD091D0A-5A25-4241-91F3-18D32B0BDD4F}">
      <dsp:nvSpPr>
        <dsp:cNvPr id="0" name=""/>
        <dsp:cNvSpPr/>
      </dsp:nvSpPr>
      <dsp:spPr>
        <a:xfrm>
          <a:off x="3428" y="3138969"/>
          <a:ext cx="2954455" cy="830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b="0" i="0" u="none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 err="1"/>
            <a:t>knife.media</a:t>
          </a:r>
          <a:br>
            <a:rPr lang="ru-RU" sz="1100" kern="1200" dirty="0"/>
          </a:br>
          <a:r>
            <a:rPr lang="ru-RU" sz="1100" kern="1200" dirty="0"/>
            <a:t>(500 новостей)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naked-science.ru</a:t>
          </a:r>
          <a:br>
            <a:rPr lang="ru-RU" sz="1100" kern="1200" dirty="0"/>
          </a:br>
          <a:r>
            <a:rPr lang="ru-RU" sz="1100" kern="1200" dirty="0"/>
            <a:t>(524 новости)</a:t>
          </a:r>
          <a:endParaRPr lang="ru-RU" sz="1100" b="0" i="0" u="none" kern="1200" dirty="0"/>
        </a:p>
      </dsp:txBody>
      <dsp:txXfrm>
        <a:off x="3428" y="3138969"/>
        <a:ext cx="2954455" cy="830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4.jpg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6030" y="2076195"/>
            <a:ext cx="3485073" cy="423724"/>
          </a:xfrm>
        </p:spPr>
        <p:txBody>
          <a:bodyPr>
            <a:noAutofit/>
          </a:bodyPr>
          <a:lstStyle/>
          <a:p>
            <a:r>
              <a:rPr lang="en-US" sz="3200" b="1" i="0" strike="noStrike" dirty="0">
                <a:solidFill>
                  <a:schemeClr val="tx1"/>
                </a:solidFill>
                <a:effectLst/>
                <a:latin typeface="Montserrat"/>
              </a:rPr>
              <a:t>This is </a:t>
            </a:r>
            <a:r>
              <a:rPr lang="ru-RU" sz="3200" b="1" i="0" strike="noStrike" dirty="0">
                <a:solidFill>
                  <a:schemeClr val="tx1"/>
                </a:solidFill>
                <a:effectLst/>
                <a:latin typeface="Montserrat"/>
              </a:rPr>
              <a:t>Хорошо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2759" y="2931043"/>
            <a:ext cx="3485072" cy="1766792"/>
          </a:xfrm>
        </p:spPr>
        <p:txBody>
          <a:bodyPr>
            <a:normAutofit/>
          </a:bodyPr>
          <a:lstStyle/>
          <a:p>
            <a:pPr algn="l"/>
            <a:r>
              <a:rPr lang="ru-RU" sz="2300" dirty="0">
                <a:solidFill>
                  <a:srgbClr val="5792BA"/>
                </a:solidFill>
              </a:rPr>
              <a:t>Использование алгоритмов </a:t>
            </a:r>
            <a:r>
              <a:rPr lang="en-US" sz="2300" dirty="0">
                <a:solidFill>
                  <a:srgbClr val="5792BA"/>
                </a:solidFill>
              </a:rPr>
              <a:t>Machine Learning </a:t>
            </a:r>
            <a:r>
              <a:rPr lang="ru-RU" sz="2300" dirty="0">
                <a:solidFill>
                  <a:srgbClr val="5792BA"/>
                </a:solidFill>
              </a:rPr>
              <a:t>в решении стоящих задач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123" y="177044"/>
            <a:ext cx="10259736" cy="808530"/>
          </a:xfrm>
        </p:spPr>
        <p:txBody>
          <a:bodyPr>
            <a:normAutofit fontScale="90000"/>
          </a:bodyPr>
          <a:lstStyle/>
          <a:p>
            <a:r>
              <a:rPr lang="ru-RU" dirty="0"/>
              <a:t>Техническое задание от «</a:t>
            </a:r>
            <a:r>
              <a:rPr lang="en-US" dirty="0"/>
              <a:t>This is </a:t>
            </a:r>
            <a:r>
              <a:rPr lang="ru-RU" dirty="0"/>
              <a:t>Хорошо» 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47B7D5-DF6B-4B55-AABC-34E5A24652FF}"/>
              </a:ext>
            </a:extLst>
          </p:cNvPr>
          <p:cNvSpPr txBox="1">
            <a:spLocks/>
          </p:cNvSpPr>
          <p:nvPr/>
        </p:nvSpPr>
        <p:spPr>
          <a:xfrm>
            <a:off x="1560352" y="1444101"/>
            <a:ext cx="9672507" cy="43946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dirty="0">
                <a:solidFill>
                  <a:schemeClr val="tx1"/>
                </a:solidFill>
                <a:effectLst/>
                <a:latin typeface="Montserrat"/>
              </a:rPr>
              <a:t>Одна из самых основных и сложных задач, которая делает наш контент актуальным и вовлекающим - </a:t>
            </a:r>
            <a:r>
              <a:rPr lang="ru-RU" sz="1800" b="0" i="0" u="none" strike="noStrike" dirty="0" err="1">
                <a:solidFill>
                  <a:schemeClr val="tx1"/>
                </a:solidFill>
                <a:effectLst/>
                <a:latin typeface="Montserrat"/>
              </a:rPr>
              <a:t>ресерч</a:t>
            </a:r>
            <a:r>
              <a:rPr lang="ru-RU" sz="1800" b="0" i="0" u="none" strike="noStrike" dirty="0">
                <a:solidFill>
                  <a:schemeClr val="tx1"/>
                </a:solidFill>
                <a:effectLst/>
                <a:latin typeface="Montserrat"/>
              </a:rPr>
              <a:t>/поиск новостей. В данный момент, это происходит в “ручном” режиме, вся команда “руками” проходит по всем знакомым нам медиа площадкам и агрегаторам для того чтобы найти новости подходящие для видео. Новости в идеале должны соответствовать каждой из представленных ниже характеристик: </a:t>
            </a:r>
          </a:p>
          <a:p>
            <a:pPr marL="3690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1000" b="0" dirty="0">
              <a:solidFill>
                <a:schemeClr val="tx1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chemeClr val="tx1"/>
                </a:solidFill>
                <a:effectLst/>
                <a:latin typeface="Montserrat"/>
              </a:rPr>
              <a:t>Необычная (что-то на что обратили внимание &lt;10% СМИ и медиа)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800" b="0" i="0" u="none" strike="noStrike" dirty="0">
              <a:solidFill>
                <a:schemeClr val="tx1"/>
              </a:solidFill>
              <a:effectLst/>
              <a:latin typeface="Montserra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chemeClr val="tx1"/>
                </a:solidFill>
                <a:effectLst/>
                <a:latin typeface="Montserrat"/>
              </a:rPr>
              <a:t>Интересная/смешная/познавательная (вовлекающая новость)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800" b="0" i="0" u="none" strike="noStrike" dirty="0">
              <a:solidFill>
                <a:schemeClr val="tx1"/>
              </a:solidFill>
              <a:effectLst/>
              <a:latin typeface="Montserra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chemeClr val="tx1"/>
                </a:solidFill>
                <a:effectLst/>
                <a:latin typeface="Montserrat"/>
              </a:rPr>
              <a:t>Без глубокой/сильной связи с политикой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800" b="0" i="0" u="none" strike="noStrike" dirty="0">
              <a:solidFill>
                <a:schemeClr val="tx1"/>
              </a:solidFill>
              <a:effectLst/>
              <a:latin typeface="Montserra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chemeClr val="tx1"/>
                </a:solidFill>
                <a:effectLst/>
                <a:latin typeface="Montserrat"/>
              </a:rPr>
              <a:t>Прямолинейная (для понимания новости не нужно иметь большого количества знаний в конкретной области, новость может быть рассказана и объяснена в 2-3 предложениях)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A68FE3E-016E-41EE-81E1-5EC4C4BE7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99" y="3220062"/>
            <a:ext cx="272330" cy="2676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5984D07-EED8-447B-8F18-1538B4FCE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18" y="3841441"/>
            <a:ext cx="272330" cy="2676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88A538A-6BE8-4148-A0A7-2644B78F4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95" y="4452973"/>
            <a:ext cx="272330" cy="2676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036F484-9007-4539-BE52-E57F7BF20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376" y="5098061"/>
            <a:ext cx="272330" cy="26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510" y="132480"/>
            <a:ext cx="3489650" cy="808530"/>
          </a:xfrm>
        </p:spPr>
        <p:txBody>
          <a:bodyPr>
            <a:normAutofit/>
          </a:bodyPr>
          <a:lstStyle/>
          <a:p>
            <a:r>
              <a:rPr lang="ru-RU"/>
              <a:t>Задача</a:t>
            </a:r>
            <a:endParaRPr lang="en-US" dirty="0"/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46655" y="-278437"/>
          <a:ext cx="2961312" cy="5475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47B7D5-DF6B-4B55-AABC-34E5A24652FF}"/>
              </a:ext>
            </a:extLst>
          </p:cNvPr>
          <p:cNvSpPr txBox="1">
            <a:spLocks/>
          </p:cNvSpPr>
          <p:nvPr/>
        </p:nvSpPr>
        <p:spPr>
          <a:xfrm>
            <a:off x="3225048" y="1444101"/>
            <a:ext cx="1778467" cy="8162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ru-RU" sz="1100" dirty="0"/>
              <a:t>Невозможно определить на основе анализа текста самой новости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38A661-C982-4D23-98EF-BFC29E15CC6D}"/>
              </a:ext>
            </a:extLst>
          </p:cNvPr>
          <p:cNvSpPr txBox="1">
            <a:spLocks/>
          </p:cNvSpPr>
          <p:nvPr/>
        </p:nvSpPr>
        <p:spPr>
          <a:xfrm>
            <a:off x="3225048" y="2775992"/>
            <a:ext cx="1778467" cy="59137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ru-RU" sz="1100" dirty="0"/>
              <a:t>Необходим глубинный анализ текста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7FE6B3-2B7B-4D99-80B4-C63859A1AEF8}"/>
              </a:ext>
            </a:extLst>
          </p:cNvPr>
          <p:cNvSpPr txBox="1">
            <a:spLocks/>
          </p:cNvSpPr>
          <p:nvPr/>
        </p:nvSpPr>
        <p:spPr>
          <a:xfrm>
            <a:off x="3225048" y="3903318"/>
            <a:ext cx="1778467" cy="11534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ru-RU" sz="1100" dirty="0"/>
              <a:t>Легко определить через ключевые слова, например, «СВО на Украине», «война в секторе Газа» и так далее.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5CF965-9459-42F4-9F0B-DEBCEABF2E12}"/>
              </a:ext>
            </a:extLst>
          </p:cNvPr>
          <p:cNvSpPr txBox="1">
            <a:spLocks/>
          </p:cNvSpPr>
          <p:nvPr/>
        </p:nvSpPr>
        <p:spPr>
          <a:xfrm>
            <a:off x="3225048" y="5599620"/>
            <a:ext cx="1778467" cy="6626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ru-RU" sz="1100" dirty="0"/>
              <a:t>Наличие в тексте мало встречающихся </a:t>
            </a:r>
            <a:br>
              <a:rPr lang="ru-RU" sz="1100" dirty="0"/>
            </a:br>
            <a:r>
              <a:rPr lang="ru-RU" sz="1100" dirty="0"/>
              <a:t>и сложных слов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AC778E-086E-455E-8F90-7FB3144F869F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978090" y="1852235"/>
            <a:ext cx="1246958" cy="1399965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4A5C13-83BC-4245-BA0F-C1A893EE296F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192694" y="3071681"/>
            <a:ext cx="1032354" cy="89208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CBC026-260C-4B02-A180-E5AE042170F9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978090" y="4480061"/>
            <a:ext cx="1246958" cy="65314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7B291C-AF56-4FDE-A94D-8224A075165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903445" y="5061675"/>
            <a:ext cx="1321603" cy="869266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12640E2E-25CE-427F-8046-9F67F2BA43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3521" y="1564464"/>
            <a:ext cx="460769" cy="575542"/>
          </a:xfrm>
          <a:prstGeom prst="rect">
            <a:avLst/>
          </a:prstGeom>
        </p:spPr>
      </p:pic>
      <p:sp>
        <p:nvSpPr>
          <p:cNvPr id="26" name="Right Brace 25">
            <a:extLst>
              <a:ext uri="{FF2B5EF4-FFF2-40B4-BE49-F238E27FC236}">
                <a16:creationId xmlns:a16="http://schemas.microsoft.com/office/drawing/2014/main" id="{AD6EED99-2241-4CBD-A287-1AC40758BBC5}"/>
              </a:ext>
            </a:extLst>
          </p:cNvPr>
          <p:cNvSpPr/>
          <p:nvPr/>
        </p:nvSpPr>
        <p:spPr>
          <a:xfrm>
            <a:off x="5102646" y="2802241"/>
            <a:ext cx="460769" cy="348627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60F1B98-4B63-4402-B1EA-5087D6AAEBD7}"/>
              </a:ext>
            </a:extLst>
          </p:cNvPr>
          <p:cNvSpPr txBox="1">
            <a:spLocks/>
          </p:cNvSpPr>
          <p:nvPr/>
        </p:nvSpPr>
        <p:spPr>
          <a:xfrm>
            <a:off x="5819270" y="2062183"/>
            <a:ext cx="2830180" cy="139996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ru-RU" sz="2000" dirty="0"/>
              <a:t>Обучаемый</a:t>
            </a:r>
            <a:br>
              <a:rPr lang="en-US" sz="2000" dirty="0"/>
            </a:br>
            <a:r>
              <a:rPr lang="en-US" sz="2000" dirty="0"/>
              <a:t>Machine Learning</a:t>
            </a:r>
            <a:r>
              <a:rPr lang="ru-RU" sz="2000" dirty="0"/>
              <a:t>:</a:t>
            </a:r>
          </a:p>
          <a:p>
            <a:pPr marL="36900" indent="0" algn="ctr">
              <a:buNone/>
            </a:pPr>
            <a:r>
              <a:rPr lang="ru-RU" sz="1200" dirty="0"/>
              <a:t>-</a:t>
            </a:r>
            <a:r>
              <a:rPr lang="en-US" sz="1200" dirty="0"/>
              <a:t>12 </a:t>
            </a:r>
            <a:r>
              <a:rPr lang="ru-RU" sz="1200" dirty="0"/>
              <a:t>слоев обработки</a:t>
            </a:r>
          </a:p>
          <a:p>
            <a:pPr marL="36900" indent="0" algn="ctr">
              <a:buNone/>
            </a:pPr>
            <a:r>
              <a:rPr lang="ru-RU" sz="1200" dirty="0"/>
              <a:t>-120 млн переменных</a:t>
            </a:r>
          </a:p>
          <a:p>
            <a:pPr marL="36900" indent="0" algn="ctr">
              <a:buNone/>
            </a:pPr>
            <a:endParaRPr lang="ru-RU" sz="2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1F2467-A9DE-4931-870B-ADB6A39BC5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7937" y="3528915"/>
            <a:ext cx="3052846" cy="30557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A68FE3E-016E-41EE-81E1-5EC4C4BE70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757" y="3118370"/>
            <a:ext cx="272330" cy="2676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5984D07-EED8-447B-8F18-1538B4FCEA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437" y="3749162"/>
            <a:ext cx="272330" cy="2676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88A538A-6BE8-4148-A0A7-2644B78F4A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437" y="4411545"/>
            <a:ext cx="272330" cy="2676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036F484-9007-4539-BE52-E57F7BF20D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737" y="4912271"/>
            <a:ext cx="272330" cy="267661"/>
          </a:xfrm>
          <a:prstGeom prst="rect">
            <a:avLst/>
          </a:prstGeom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843BC7DB-82D5-4FF9-A050-CFB12C55B91E}"/>
              </a:ext>
            </a:extLst>
          </p:cNvPr>
          <p:cNvSpPr txBox="1">
            <a:spLocks/>
          </p:cNvSpPr>
          <p:nvPr/>
        </p:nvSpPr>
        <p:spPr>
          <a:xfrm>
            <a:off x="9576538" y="1852235"/>
            <a:ext cx="2402670" cy="21115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BERT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1600" b="0" i="0" dirty="0">
                <a:solidFill>
                  <a:schemeClr val="tx1"/>
                </a:solidFill>
                <a:effectLst/>
                <a:latin typeface="Linux Libertine"/>
              </a:rPr>
              <a:t>(языковая модель)</a:t>
            </a:r>
            <a:r>
              <a:rPr lang="ru-RU" sz="2000" dirty="0">
                <a:solidFill>
                  <a:schemeClr val="tx1"/>
                </a:solidFill>
              </a:rPr>
              <a:t>:</a:t>
            </a:r>
          </a:p>
          <a:p>
            <a:pPr marL="36900" indent="0" algn="ctr">
              <a:buNone/>
            </a:pPr>
            <a:r>
              <a:rPr lang="ru-RU" sz="1200" dirty="0"/>
              <a:t>-Придумала </a:t>
            </a:r>
            <a:r>
              <a:rPr lang="en-US" sz="1200" dirty="0"/>
              <a:t>GOOGLE </a:t>
            </a:r>
            <a:r>
              <a:rPr lang="ru-RU" sz="1200" dirty="0"/>
              <a:t>в</a:t>
            </a:r>
            <a:r>
              <a:rPr lang="en-US" sz="1200" dirty="0"/>
              <a:t> 2018</a:t>
            </a:r>
            <a:endParaRPr lang="ru-RU" sz="1200" dirty="0"/>
          </a:p>
          <a:p>
            <a:pPr marL="36900" indent="0" algn="ctr">
              <a:buNone/>
            </a:pPr>
            <a:r>
              <a:rPr lang="ru-RU" sz="1200" dirty="0"/>
              <a:t>-Самая популярная</a:t>
            </a:r>
          </a:p>
          <a:p>
            <a:pPr marL="36900" indent="0" algn="ctr">
              <a:buNone/>
            </a:pPr>
            <a:r>
              <a:rPr lang="ru-RU" sz="1200" dirty="0"/>
              <a:t>-Работает с разными языками</a:t>
            </a:r>
          </a:p>
          <a:p>
            <a:pPr marL="36900" indent="0" algn="ctr">
              <a:buNone/>
            </a:pPr>
            <a:r>
              <a:rPr lang="ru-RU" sz="1200" dirty="0"/>
              <a:t>-Бесплатный код</a:t>
            </a:r>
          </a:p>
          <a:p>
            <a:pPr marL="36900" indent="0" algn="ctr">
              <a:buNone/>
            </a:pPr>
            <a:endParaRPr lang="ru-RU" sz="2000" dirty="0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86DC5EB-9264-4038-94C4-22363A5C6BF4}"/>
              </a:ext>
            </a:extLst>
          </p:cNvPr>
          <p:cNvSpPr txBox="1">
            <a:spLocks/>
          </p:cNvSpPr>
          <p:nvPr/>
        </p:nvSpPr>
        <p:spPr>
          <a:xfrm>
            <a:off x="9643149" y="4545375"/>
            <a:ext cx="2402671" cy="20393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ru-RU" sz="2000" dirty="0">
                <a:solidFill>
                  <a:schemeClr val="tx1"/>
                </a:solidFill>
              </a:rPr>
              <a:t>Яндекс </a:t>
            </a:r>
            <a:r>
              <a:rPr lang="en-US" sz="2000" dirty="0">
                <a:solidFill>
                  <a:schemeClr val="tx1"/>
                </a:solidFill>
              </a:rPr>
              <a:t>GPT Cloud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1600" b="0" i="0" dirty="0">
                <a:solidFill>
                  <a:schemeClr val="tx1"/>
                </a:solidFill>
                <a:effectLst/>
                <a:latin typeface="Linux Libertine"/>
              </a:rPr>
              <a:t>(языковая модель)</a:t>
            </a:r>
            <a:r>
              <a:rPr lang="ru-RU" sz="2000" dirty="0">
                <a:solidFill>
                  <a:schemeClr val="tx1"/>
                </a:solidFill>
              </a:rPr>
              <a:t>:</a:t>
            </a:r>
          </a:p>
          <a:p>
            <a:pPr marL="36900" indent="0" algn="ctr">
              <a:buNone/>
            </a:pPr>
            <a:r>
              <a:rPr lang="ru-RU" sz="1200" dirty="0"/>
              <a:t>-Доступна с</a:t>
            </a:r>
            <a:r>
              <a:rPr lang="en-US" sz="1200" dirty="0"/>
              <a:t> 20</a:t>
            </a:r>
            <a:r>
              <a:rPr lang="ru-RU" sz="1200" dirty="0"/>
              <a:t>23</a:t>
            </a:r>
          </a:p>
          <a:p>
            <a:pPr marL="36900" indent="0" algn="ctr">
              <a:buNone/>
            </a:pPr>
            <a:r>
              <a:rPr lang="ru-RU" sz="1200" dirty="0"/>
              <a:t>-Работа по </a:t>
            </a:r>
            <a:r>
              <a:rPr lang="en-US" sz="1200" dirty="0"/>
              <a:t>API</a:t>
            </a:r>
            <a:endParaRPr lang="ru-RU" sz="1200" dirty="0"/>
          </a:p>
          <a:p>
            <a:pPr marL="36900" indent="0" algn="ctr">
              <a:buNone/>
            </a:pPr>
            <a:r>
              <a:rPr lang="ru-RU" sz="1200" dirty="0"/>
              <a:t>-Работает с разными языками</a:t>
            </a:r>
          </a:p>
          <a:p>
            <a:pPr marL="36900" indent="0" algn="ctr">
              <a:buNone/>
            </a:pPr>
            <a:r>
              <a:rPr lang="ru-RU" sz="1200" dirty="0"/>
              <a:t>-Услуга платная</a:t>
            </a:r>
          </a:p>
          <a:p>
            <a:pPr marL="36900" indent="0" algn="ctr">
              <a:buNone/>
            </a:pPr>
            <a:endParaRPr lang="ru-RU" sz="20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06AC262-71D7-4D67-B32F-67247544A5A2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8760783" y="2907998"/>
            <a:ext cx="815755" cy="2000908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E553501-2452-4BFE-8DE5-F3B609E101D7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8799738" y="4908904"/>
            <a:ext cx="843411" cy="656129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51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96" y="132480"/>
            <a:ext cx="11588620" cy="808530"/>
          </a:xfrm>
        </p:spPr>
        <p:txBody>
          <a:bodyPr>
            <a:normAutofit/>
          </a:bodyPr>
          <a:lstStyle/>
          <a:p>
            <a:r>
              <a:rPr lang="ru-RU" dirty="0"/>
              <a:t>Что мы сделали с помощью </a:t>
            </a:r>
            <a:r>
              <a:rPr lang="en-US" dirty="0"/>
              <a:t>BERT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981168"/>
              </p:ext>
            </p:extLst>
          </p:nvPr>
        </p:nvGraphicFramePr>
        <p:xfrm>
          <a:off x="-101983" y="179683"/>
          <a:ext cx="2961312" cy="5475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7FE6B3-2B7B-4D99-80B4-C63859A1AEF8}"/>
              </a:ext>
            </a:extLst>
          </p:cNvPr>
          <p:cNvSpPr txBox="1">
            <a:spLocks/>
          </p:cNvSpPr>
          <p:nvPr/>
        </p:nvSpPr>
        <p:spPr>
          <a:xfrm>
            <a:off x="3281151" y="3032373"/>
            <a:ext cx="1863030" cy="17155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ru-RU" sz="2000" dirty="0"/>
              <a:t>Ручками ранжировали новости на:</a:t>
            </a:r>
            <a:br>
              <a:rPr lang="ru-RU" sz="2000" dirty="0"/>
            </a:br>
            <a:r>
              <a:rPr lang="ru-RU" sz="1100" dirty="0"/>
              <a:t>- Научные</a:t>
            </a:r>
          </a:p>
          <a:p>
            <a:pPr marL="36900" indent="0">
              <a:buNone/>
            </a:pPr>
            <a:r>
              <a:rPr lang="ru-RU" sz="1100" dirty="0"/>
              <a:t>- Прикольные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CBC026-260C-4B02-A180-E5AE042170F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174035" y="3890134"/>
            <a:ext cx="1107116" cy="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60F1B98-4B63-4402-B1EA-5087D6AAEBD7}"/>
              </a:ext>
            </a:extLst>
          </p:cNvPr>
          <p:cNvSpPr txBox="1">
            <a:spLocks/>
          </p:cNvSpPr>
          <p:nvPr/>
        </p:nvSpPr>
        <p:spPr>
          <a:xfrm>
            <a:off x="6169724" y="2108947"/>
            <a:ext cx="2141927" cy="9702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ru-RU" sz="2000" dirty="0"/>
              <a:t>Обучили </a:t>
            </a:r>
            <a:r>
              <a:rPr lang="en-US" sz="2000" dirty="0"/>
              <a:t>BERT</a:t>
            </a:r>
            <a:br>
              <a:rPr lang="en-US" sz="2000" dirty="0"/>
            </a:br>
            <a:r>
              <a:rPr lang="ru-RU" sz="2000" dirty="0"/>
              <a:t>на 824 новостях</a:t>
            </a:r>
            <a:endParaRPr lang="ru-RU" sz="1200" dirty="0"/>
          </a:p>
          <a:p>
            <a:pPr marL="36900" indent="0" algn="ctr">
              <a:buNone/>
            </a:pPr>
            <a:endParaRPr lang="ru-RU" sz="20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A68FE3E-016E-41EE-81E1-5EC4C4BE7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229" y="4940953"/>
            <a:ext cx="272330" cy="2676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88A538A-6BE8-4148-A0A7-2644B78F4A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229" y="3850237"/>
            <a:ext cx="272330" cy="267661"/>
          </a:xfrm>
          <a:prstGeom prst="rect">
            <a:avLst/>
          </a:prstGeom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843BC7DB-82D5-4FF9-A050-CFB12C55B91E}"/>
              </a:ext>
            </a:extLst>
          </p:cNvPr>
          <p:cNvSpPr txBox="1">
            <a:spLocks/>
          </p:cNvSpPr>
          <p:nvPr/>
        </p:nvSpPr>
        <p:spPr>
          <a:xfrm>
            <a:off x="9745274" y="2066536"/>
            <a:ext cx="2141928" cy="139996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"Научность" совпадение 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88% 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(176 из 200)</a:t>
            </a:r>
            <a:endParaRPr lang="ru-RU" sz="20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06AC262-71D7-4D67-B32F-67247544A5A2}"/>
              </a:ext>
            </a:extLst>
          </p:cNvPr>
          <p:cNvCxnSpPr>
            <a:cxnSpLocks/>
            <a:stCxn id="25" idx="1"/>
            <a:endCxn id="48" idx="1"/>
          </p:cNvCxnSpPr>
          <p:nvPr/>
        </p:nvCxnSpPr>
        <p:spPr>
          <a:xfrm flipV="1">
            <a:off x="8619098" y="2766519"/>
            <a:ext cx="1126176" cy="965837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E553501-2452-4BFE-8DE5-F3B609E101D7}"/>
              </a:ext>
            </a:extLst>
          </p:cNvPr>
          <p:cNvCxnSpPr>
            <a:cxnSpLocks/>
            <a:stCxn id="25" idx="1"/>
            <a:endCxn id="39" idx="1"/>
          </p:cNvCxnSpPr>
          <p:nvPr/>
        </p:nvCxnSpPr>
        <p:spPr>
          <a:xfrm>
            <a:off x="8619098" y="3732356"/>
            <a:ext cx="1145390" cy="951694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8D8C7BD-1B43-4552-A8F2-7918094F9B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98" y="1682801"/>
            <a:ext cx="2228811" cy="956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507604-D35B-437C-B289-0D0D542237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3546" y="2108947"/>
            <a:ext cx="2278240" cy="808530"/>
          </a:xfrm>
          <a:prstGeom prst="rect">
            <a:avLst/>
          </a:prstGeom>
        </p:spPr>
      </p:pic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EBEC5D9-8595-4D39-A6FF-CFF6930A079D}"/>
              </a:ext>
            </a:extLst>
          </p:cNvPr>
          <p:cNvSpPr txBox="1">
            <a:spLocks/>
          </p:cNvSpPr>
          <p:nvPr/>
        </p:nvSpPr>
        <p:spPr>
          <a:xfrm>
            <a:off x="6155184" y="3365103"/>
            <a:ext cx="2141927" cy="19160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ru-RU" sz="2000" dirty="0"/>
              <a:t>Ранжировали самые последние </a:t>
            </a:r>
            <a:br>
              <a:rPr lang="ru-RU" sz="2000" dirty="0"/>
            </a:br>
            <a:r>
              <a:rPr lang="ru-RU" sz="2000" dirty="0"/>
              <a:t>200 новостей с помощью </a:t>
            </a:r>
            <a:r>
              <a:rPr lang="en-US" sz="2000" dirty="0"/>
              <a:t>BERT</a:t>
            </a:r>
            <a:endParaRPr lang="ru-RU" sz="1200" dirty="0"/>
          </a:p>
          <a:p>
            <a:pPr marL="36900" indent="0" algn="ctr">
              <a:buNone/>
            </a:pPr>
            <a:endParaRPr lang="ru-RU" sz="2000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4E8041DC-10C9-4537-93C1-A87818D00F69}"/>
              </a:ext>
            </a:extLst>
          </p:cNvPr>
          <p:cNvSpPr/>
          <p:nvPr/>
        </p:nvSpPr>
        <p:spPr>
          <a:xfrm>
            <a:off x="5719960" y="2108947"/>
            <a:ext cx="348750" cy="324681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E96EFEF2-6AA3-4361-9859-FB5CCA272E3C}"/>
              </a:ext>
            </a:extLst>
          </p:cNvPr>
          <p:cNvSpPr/>
          <p:nvPr/>
        </p:nvSpPr>
        <p:spPr>
          <a:xfrm>
            <a:off x="8453546" y="2108947"/>
            <a:ext cx="165552" cy="324681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DDBADBFD-58F9-4BAE-86B7-68148289992B}"/>
              </a:ext>
            </a:extLst>
          </p:cNvPr>
          <p:cNvSpPr txBox="1">
            <a:spLocks/>
          </p:cNvSpPr>
          <p:nvPr/>
        </p:nvSpPr>
        <p:spPr>
          <a:xfrm>
            <a:off x="9764488" y="3984067"/>
            <a:ext cx="2141928" cy="139996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ru-R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Прикольность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совпадение 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72% 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(144 из 200)</a:t>
            </a:r>
            <a:endParaRPr lang="ru-RU" sz="20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2E31A4B-4E21-42CB-A0C3-86C4D960D2B7}"/>
              </a:ext>
            </a:extLst>
          </p:cNvPr>
          <p:cNvCxnSpPr>
            <a:cxnSpLocks/>
          </p:cNvCxnSpPr>
          <p:nvPr/>
        </p:nvCxnSpPr>
        <p:spPr>
          <a:xfrm>
            <a:off x="5144181" y="3732356"/>
            <a:ext cx="575779" cy="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658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243" y="267616"/>
            <a:ext cx="11588620" cy="808530"/>
          </a:xfrm>
        </p:spPr>
        <p:txBody>
          <a:bodyPr>
            <a:normAutofit/>
          </a:bodyPr>
          <a:lstStyle/>
          <a:p>
            <a:r>
              <a:rPr lang="ru-RU" dirty="0"/>
              <a:t>Что ещё можно сделать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7FE6B3-2B7B-4D99-80B4-C63859A1AEF8}"/>
              </a:ext>
            </a:extLst>
          </p:cNvPr>
          <p:cNvSpPr txBox="1">
            <a:spLocks/>
          </p:cNvSpPr>
          <p:nvPr/>
        </p:nvSpPr>
        <p:spPr>
          <a:xfrm>
            <a:off x="4714647" y="1316139"/>
            <a:ext cx="1863030" cy="11358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ru-RU" sz="2000" dirty="0"/>
              <a:t>Получить аудио в виде текста</a:t>
            </a:r>
            <a:endParaRPr lang="ru-RU" sz="11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A68FE3E-016E-41EE-81E1-5EC4C4BE7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62" y="1750230"/>
            <a:ext cx="272330" cy="2676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88A538A-6BE8-4148-A0A7-2644B78F4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104" y="2897195"/>
            <a:ext cx="272330" cy="267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9A8842-3F19-4C8A-9921-764068330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18" y="1427800"/>
            <a:ext cx="3372111" cy="2354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94D233-B09B-4C8E-B63A-576E69329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51" y="4033796"/>
            <a:ext cx="1749244" cy="2556588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777F191-47F8-4D18-B639-F4D8BCB08727}"/>
              </a:ext>
            </a:extLst>
          </p:cNvPr>
          <p:cNvSpPr txBox="1">
            <a:spLocks/>
          </p:cNvSpPr>
          <p:nvPr/>
        </p:nvSpPr>
        <p:spPr>
          <a:xfrm>
            <a:off x="4714647" y="2633053"/>
            <a:ext cx="1863030" cy="7959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ru-RU" sz="2000" dirty="0"/>
              <a:t>Количество просмотров</a:t>
            </a:r>
            <a:endParaRPr lang="ru-RU" sz="11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A4E3EB2-003F-4F31-8199-657D826E9C22}"/>
              </a:ext>
            </a:extLst>
          </p:cNvPr>
          <p:cNvSpPr txBox="1">
            <a:spLocks/>
          </p:cNvSpPr>
          <p:nvPr/>
        </p:nvSpPr>
        <p:spPr>
          <a:xfrm>
            <a:off x="4714647" y="3662177"/>
            <a:ext cx="1863030" cy="7959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ru-RU" sz="2000" dirty="0"/>
              <a:t>Количество лайков</a:t>
            </a:r>
            <a:endParaRPr lang="ru-RU" sz="1100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227A1E4-D483-49B6-B2FB-94D76970FF60}"/>
              </a:ext>
            </a:extLst>
          </p:cNvPr>
          <p:cNvSpPr txBox="1">
            <a:spLocks/>
          </p:cNvSpPr>
          <p:nvPr/>
        </p:nvSpPr>
        <p:spPr>
          <a:xfrm>
            <a:off x="4714647" y="4698117"/>
            <a:ext cx="1863030" cy="7959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ru-RU" sz="2000" dirty="0"/>
              <a:t>Количество комментариев</a:t>
            </a:r>
            <a:endParaRPr lang="ru-RU" sz="11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2A4FF9D-D6C7-4EAA-A516-30E07BDDDDB5}"/>
              </a:ext>
            </a:extLst>
          </p:cNvPr>
          <p:cNvSpPr txBox="1">
            <a:spLocks/>
          </p:cNvSpPr>
          <p:nvPr/>
        </p:nvSpPr>
        <p:spPr>
          <a:xfrm>
            <a:off x="4714647" y="5749774"/>
            <a:ext cx="1863030" cy="9122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ru-RU" sz="2000" dirty="0"/>
              <a:t>Общий тон всех комментариев</a:t>
            </a:r>
            <a:endParaRPr lang="ru-RU" sz="11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7F77D5C-5C75-41CE-A39E-63E9103D6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62" y="3899965"/>
            <a:ext cx="272330" cy="2676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F0E22BA-246A-4511-9459-F96E1AAA7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62" y="4898538"/>
            <a:ext cx="272330" cy="2676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34B3363-2332-4045-A3AA-706E43EF3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218" y="6072084"/>
            <a:ext cx="272330" cy="26766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7313EF3-7F19-49C8-8134-06B6206B9405}"/>
              </a:ext>
            </a:extLst>
          </p:cNvPr>
          <p:cNvSpPr/>
          <p:nvPr/>
        </p:nvSpPr>
        <p:spPr>
          <a:xfrm>
            <a:off x="3703930" y="2750904"/>
            <a:ext cx="562856" cy="24152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36156C1-6C40-4B93-AF29-A5A3ED0E6A82}"/>
              </a:ext>
            </a:extLst>
          </p:cNvPr>
          <p:cNvSpPr/>
          <p:nvPr/>
        </p:nvSpPr>
        <p:spPr>
          <a:xfrm>
            <a:off x="6744110" y="2750903"/>
            <a:ext cx="562856" cy="24152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DB995E6E-465D-47ED-9492-0EAEFCC63B0A}"/>
              </a:ext>
            </a:extLst>
          </p:cNvPr>
          <p:cNvSpPr txBox="1">
            <a:spLocks/>
          </p:cNvSpPr>
          <p:nvPr/>
        </p:nvSpPr>
        <p:spPr>
          <a:xfrm>
            <a:off x="7362722" y="3086096"/>
            <a:ext cx="1692374" cy="18124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ru-RU" sz="2000" dirty="0"/>
              <a:t>Обучаем </a:t>
            </a:r>
            <a:r>
              <a:rPr lang="en-US" sz="2000" b="1" dirty="0"/>
              <a:t>BERT</a:t>
            </a:r>
            <a:br>
              <a:rPr lang="ru-RU" sz="2000" dirty="0"/>
            </a:br>
            <a:r>
              <a:rPr lang="ru-RU" sz="2000" dirty="0"/>
              <a:t>или </a:t>
            </a:r>
            <a:br>
              <a:rPr lang="ru-RU" sz="2000" dirty="0"/>
            </a:br>
            <a:r>
              <a:rPr lang="ru-RU" sz="2000" b="1" dirty="0"/>
              <a:t>Яндекс</a:t>
            </a:r>
            <a:r>
              <a:rPr lang="en-US" sz="2000" b="1" dirty="0"/>
              <a:t> GPT Cloud</a:t>
            </a:r>
            <a:endParaRPr lang="ru-RU" sz="1100" b="1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DACDC21-21A6-492A-8D2B-2481AF626EFD}"/>
              </a:ext>
            </a:extLst>
          </p:cNvPr>
          <p:cNvSpPr/>
          <p:nvPr/>
        </p:nvSpPr>
        <p:spPr>
          <a:xfrm>
            <a:off x="9165678" y="2826147"/>
            <a:ext cx="562856" cy="24152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2A6B675-45FD-45B0-85FB-01F4381F6FC1}"/>
              </a:ext>
            </a:extLst>
          </p:cNvPr>
          <p:cNvSpPr txBox="1">
            <a:spLocks/>
          </p:cNvSpPr>
          <p:nvPr/>
        </p:nvSpPr>
        <p:spPr>
          <a:xfrm>
            <a:off x="9784290" y="2192694"/>
            <a:ext cx="2280692" cy="39441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ru-RU" sz="2000" dirty="0"/>
              <a:t>Получаем возможность более точно ПРЕДСКАЗАТЬ «</a:t>
            </a:r>
            <a:r>
              <a:rPr lang="ru-RU" sz="2000" dirty="0" err="1"/>
              <a:t>Прикольность</a:t>
            </a:r>
            <a:r>
              <a:rPr lang="ru-RU" sz="2000" dirty="0"/>
              <a:t>»:</a:t>
            </a:r>
          </a:p>
          <a:p>
            <a:pPr>
              <a:buFontTx/>
              <a:buChar char="-"/>
            </a:pPr>
            <a:r>
              <a:rPr lang="ru-RU" sz="2000" dirty="0"/>
              <a:t>Новой новости</a:t>
            </a:r>
          </a:p>
          <a:p>
            <a:pPr>
              <a:buFontTx/>
              <a:buChar char="-"/>
            </a:pPr>
            <a:r>
              <a:rPr lang="ru-RU" sz="2000" dirty="0"/>
              <a:t>Нового сценария ролика или шота 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17663099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{87B2850E-4730-45E5-ACDE-EC5AC9E3296F}tf11665031_win32</Template>
  <TotalTime>137</TotalTime>
  <Words>384</Words>
  <Application>Microsoft Office PowerPoint</Application>
  <PresentationFormat>Widescreen</PresentationFormat>
  <Paragraphs>61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Arial Nova</vt:lpstr>
      <vt:lpstr>Arial Nova Light</vt:lpstr>
      <vt:lpstr>Calibri</vt:lpstr>
      <vt:lpstr>Linux Libertine</vt:lpstr>
      <vt:lpstr>Montserrat</vt:lpstr>
      <vt:lpstr>Wingdings 2</vt:lpstr>
      <vt:lpstr>SlateVTI</vt:lpstr>
      <vt:lpstr>This is Хорошо</vt:lpstr>
      <vt:lpstr>Техническое задание от «This is Хорошо» </vt:lpstr>
      <vt:lpstr>Задача</vt:lpstr>
      <vt:lpstr>Что мы сделали с помощью BERT</vt:lpstr>
      <vt:lpstr>Что ещё можно сделать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Николай</dc:creator>
  <cp:lastModifiedBy>Николай</cp:lastModifiedBy>
  <cp:revision>20</cp:revision>
  <dcterms:created xsi:type="dcterms:W3CDTF">2023-12-02T08:06:31Z</dcterms:created>
  <dcterms:modified xsi:type="dcterms:W3CDTF">2023-12-02T11:44:41Z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